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8288000" cy="10287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A891CF-AB73-4ABE-B10D-42A067E39E3B}" v="6" dt="2023-11-22T14:23:33.2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50"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BHA SRI" userId="cb9fb199cdd24efa" providerId="LiveId" clId="{68A891CF-AB73-4ABE-B10D-42A067E39E3B}"/>
    <pc:docChg chg="undo custSel modSld">
      <pc:chgData name="SUBHA SRI" userId="cb9fb199cdd24efa" providerId="LiveId" clId="{68A891CF-AB73-4ABE-B10D-42A067E39E3B}" dt="2023-11-22T14:24:08.431" v="23" actId="255"/>
      <pc:docMkLst>
        <pc:docMk/>
      </pc:docMkLst>
      <pc:sldChg chg="addSp modSp mod">
        <pc:chgData name="SUBHA SRI" userId="cb9fb199cdd24efa" providerId="LiveId" clId="{68A891CF-AB73-4ABE-B10D-42A067E39E3B}" dt="2023-11-22T14:24:08.431" v="23" actId="255"/>
        <pc:sldMkLst>
          <pc:docMk/>
          <pc:sldMk cId="0" sldId="261"/>
        </pc:sldMkLst>
        <pc:spChg chg="mod">
          <ac:chgData name="SUBHA SRI" userId="cb9fb199cdd24efa" providerId="LiveId" clId="{68A891CF-AB73-4ABE-B10D-42A067E39E3B}" dt="2023-11-22T14:13:28.870" v="14" actId="1076"/>
          <ac:spMkLst>
            <pc:docMk/>
            <pc:sldMk cId="0" sldId="261"/>
            <ac:spMk id="2" creationId="{00000000-0000-0000-0000-000000000000}"/>
          </ac:spMkLst>
        </pc:spChg>
        <pc:spChg chg="mod">
          <ac:chgData name="SUBHA SRI" userId="cb9fb199cdd24efa" providerId="LiveId" clId="{68A891CF-AB73-4ABE-B10D-42A067E39E3B}" dt="2023-11-22T14:23:00.295" v="21" actId="1076"/>
          <ac:spMkLst>
            <pc:docMk/>
            <pc:sldMk cId="0" sldId="261"/>
            <ac:spMk id="3" creationId="{00000000-0000-0000-0000-000000000000}"/>
          </ac:spMkLst>
        </pc:spChg>
        <pc:spChg chg="add mod">
          <ac:chgData name="SUBHA SRI" userId="cb9fb199cdd24efa" providerId="LiveId" clId="{68A891CF-AB73-4ABE-B10D-42A067E39E3B}" dt="2023-11-22T14:13:28.120" v="13" actId="571"/>
          <ac:spMkLst>
            <pc:docMk/>
            <pc:sldMk cId="0" sldId="261"/>
            <ac:spMk id="11" creationId="{69C9D86F-25E4-DEFB-BC9F-E4FBC18DFD29}"/>
          </ac:spMkLst>
        </pc:spChg>
        <pc:spChg chg="add mod">
          <ac:chgData name="SUBHA SRI" userId="cb9fb199cdd24efa" providerId="LiveId" clId="{68A891CF-AB73-4ABE-B10D-42A067E39E3B}" dt="2023-11-22T14:24:08.431" v="23" actId="255"/>
          <ac:spMkLst>
            <pc:docMk/>
            <pc:sldMk cId="0" sldId="261"/>
            <ac:spMk id="13" creationId="{B797DDFE-06B3-FCB8-5860-FC7661C54A15}"/>
          </ac:spMkLst>
        </pc:spChg>
      </pc:sldChg>
    </pc:docChg>
  </pc:docChgLst>
</pc:chgInfo>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22.11.2023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570985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820376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70149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Google Shape;22;g1ed6e60efbd9c7dc_6:notes"/>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 name="Google Shape;23;g1ed6e60efbd9c7dc_6:notes"/>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1.7.2013</a:t>
            </a:r>
            <a:endParaRPr/>
          </a:p>
        </p:txBody>
      </p:sp>
      <p:sp>
        <p:nvSpPr>
          <p:cNvPr id="24" name="Google Shape;24;g1ed6e60efbd9c7dc_6:notes"/>
          <p:cNvSpPr>
            <a:spLocks noGrp="1" noRot="1" noChangeAspect="1"/>
          </p:cNvSpPr>
          <p:nvPr>
            <p:ph type="sldImg" idx="3"/>
          </p:nvPr>
        </p:nvSpPr>
        <p:spPr>
          <a:xfrm>
            <a:off x="2290763" y="512763"/>
            <a:ext cx="4562400" cy="2567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 name="Google Shape;25;g1ed6e60efbd9c7dc_6:notes"/>
          <p:cNvSpPr txBox="1">
            <a:spLocks noGrp="1"/>
          </p:cNvSpPr>
          <p:nvPr>
            <p:ph type="body" idx="1"/>
          </p:nvPr>
        </p:nvSpPr>
        <p:spPr>
          <a:xfrm>
            <a:off x="914400" y="3251200"/>
            <a:ext cx="7315200" cy="30813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 name="Google Shape;26;g1ed6e60efbd9c7dc_6:notes"/>
          <p:cNvSpPr txBox="1">
            <a:spLocks noGrp="1"/>
          </p:cNvSpPr>
          <p:nvPr>
            <p:ph type="ftr" idx="11"/>
          </p:nvPr>
        </p:nvSpPr>
        <p:spPr>
          <a:xfrm>
            <a:off x="0" y="6502400"/>
            <a:ext cx="3962400" cy="3414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7" name="Google Shape;27;g1ed6e60efbd9c7dc_6:notes"/>
          <p:cNvSpPr txBox="1">
            <a:spLocks noGrp="1"/>
          </p:cNvSpPr>
          <p:nvPr>
            <p:ph type="sldNum" idx="12"/>
          </p:nvPr>
        </p:nvSpPr>
        <p:spPr>
          <a:xfrm>
            <a:off x="5180013" y="6502400"/>
            <a:ext cx="3962400" cy="3414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142125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531427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837886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hyperlink" Target="https://github.com/subha-03/Jobsearch-App/tree/main/TASK4" TargetMode="External"/><Relationship Id="rId5"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56446"/>
            <a:ext cx="18288000" cy="10270434"/>
          </a:xfrm>
          <a:custGeom>
            <a:avLst/>
            <a:gdLst/>
            <a:ahLst/>
            <a:cxnLst/>
            <a:rect l="l" t="t" r="r" b="b"/>
            <a:pathLst>
              <a:path w="18288000" h="10270434">
                <a:moveTo>
                  <a:pt x="0" y="0"/>
                </a:moveTo>
                <a:lnTo>
                  <a:pt x="18288000" y="0"/>
                </a:lnTo>
                <a:lnTo>
                  <a:pt x="18288000" y="10270434"/>
                </a:lnTo>
                <a:lnTo>
                  <a:pt x="0" y="10270434"/>
                </a:lnTo>
                <a:lnTo>
                  <a:pt x="0" y="0"/>
                </a:lnTo>
                <a:close/>
              </a:path>
            </a:pathLst>
          </a:custGeom>
          <a:blipFill>
            <a:blip r:embed="rId3"/>
            <a:stretch>
              <a:fillRect b="-1"/>
            </a:stretch>
          </a:blipFill>
        </p:spPr>
        <p:txBody>
          <a:bodyPr/>
          <a:lstStyle/>
          <a:p>
            <a:endParaRPr lang="en-IN"/>
          </a:p>
        </p:txBody>
      </p:sp>
      <p:sp>
        <p:nvSpPr>
          <p:cNvPr id="3" name="TextBox 3"/>
          <p:cNvSpPr txBox="1"/>
          <p:nvPr/>
        </p:nvSpPr>
        <p:spPr>
          <a:xfrm>
            <a:off x="613188" y="4814776"/>
            <a:ext cx="7195994" cy="699294"/>
          </a:xfrm>
          <a:prstGeom prst="rect">
            <a:avLst/>
          </a:prstGeom>
        </p:spPr>
        <p:txBody>
          <a:bodyPr lIns="0" tIns="0" rIns="0" bIns="0" rtlCol="0" anchor="t">
            <a:spAutoFit/>
          </a:bodyPr>
          <a:lstStyle/>
          <a:p>
            <a:pPr algn="l">
              <a:lnSpc>
                <a:spcPts val="5759"/>
              </a:lnSpc>
            </a:pPr>
            <a:r>
              <a:rPr lang="en-US" sz="4800" dirty="0">
                <a:solidFill>
                  <a:srgbClr val="223669"/>
                </a:solidFill>
                <a:latin typeface="Public Sans Bold"/>
              </a:rPr>
              <a:t>Job Search Application</a:t>
            </a:r>
          </a:p>
        </p:txBody>
      </p:sp>
      <p:sp>
        <p:nvSpPr>
          <p:cNvPr id="4" name="TextBox 4"/>
          <p:cNvSpPr txBox="1"/>
          <p:nvPr/>
        </p:nvSpPr>
        <p:spPr>
          <a:xfrm>
            <a:off x="613232" y="6670831"/>
            <a:ext cx="7195950" cy="743793"/>
          </a:xfrm>
          <a:prstGeom prst="rect">
            <a:avLst/>
          </a:prstGeom>
        </p:spPr>
        <p:txBody>
          <a:bodyPr lIns="0" tIns="0" rIns="0" bIns="0" rtlCol="0" anchor="t">
            <a:spAutoFit/>
          </a:bodyPr>
          <a:lstStyle/>
          <a:p>
            <a:pPr algn="l">
              <a:lnSpc>
                <a:spcPts val="5759"/>
              </a:lnSpc>
            </a:pPr>
            <a:r>
              <a:rPr lang="en-US" sz="4800" dirty="0">
                <a:solidFill>
                  <a:srgbClr val="223669"/>
                </a:solidFill>
                <a:latin typeface="Public Sans Bold"/>
              </a:rPr>
              <a:t>Task - 4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6988"/>
          </a:xfrm>
          <a:custGeom>
            <a:avLst/>
            <a:gdLst/>
            <a:ahLst/>
            <a:cxnLst/>
            <a:rect l="l" t="t" r="r" b="b"/>
            <a:pathLst>
              <a:path w="18288000" h="10286988">
                <a:moveTo>
                  <a:pt x="18288000" y="0"/>
                </a:moveTo>
                <a:lnTo>
                  <a:pt x="0" y="0"/>
                </a:lnTo>
                <a:lnTo>
                  <a:pt x="0" y="10286988"/>
                </a:lnTo>
                <a:lnTo>
                  <a:pt x="18288000" y="10286988"/>
                </a:lnTo>
                <a:lnTo>
                  <a:pt x="18288000" y="0"/>
                </a:lnTo>
                <a:close/>
              </a:path>
            </a:pathLst>
          </a:custGeom>
          <a:blipFill>
            <a:blip r:embed="rId3"/>
            <a:stretch>
              <a:fillRect r="-12499"/>
            </a:stretch>
          </a:blipFill>
        </p:spPr>
        <p:txBody>
          <a:bodyPr/>
          <a:lstStyle/>
          <a:p>
            <a:endParaRPr lang="en-IN"/>
          </a:p>
        </p:txBody>
      </p:sp>
      <p:sp>
        <p:nvSpPr>
          <p:cNvPr id="3" name="Freeform 3"/>
          <p:cNvSpPr/>
          <p:nvPr/>
        </p:nvSpPr>
        <p:spPr>
          <a:xfrm>
            <a:off x="0" y="-30458"/>
            <a:ext cx="18287980" cy="10296000"/>
          </a:xfrm>
          <a:custGeom>
            <a:avLst/>
            <a:gdLst/>
            <a:ahLst/>
            <a:cxnLst/>
            <a:rect l="l" t="t" r="r" b="b"/>
            <a:pathLst>
              <a:path w="18287980" h="10296000">
                <a:moveTo>
                  <a:pt x="0" y="0"/>
                </a:moveTo>
                <a:lnTo>
                  <a:pt x="18287980" y="0"/>
                </a:lnTo>
                <a:lnTo>
                  <a:pt x="18287980" y="10296000"/>
                </a:lnTo>
                <a:lnTo>
                  <a:pt x="0" y="10296000"/>
                </a:lnTo>
                <a:lnTo>
                  <a:pt x="0" y="0"/>
                </a:lnTo>
                <a:close/>
              </a:path>
            </a:pathLst>
          </a:custGeom>
          <a:blipFill>
            <a:blip r:embed="rId4"/>
            <a:stretch>
              <a:fillRect r="-105"/>
            </a:stretch>
          </a:blipFill>
        </p:spPr>
        <p:txBody>
          <a:bodyPr/>
          <a:lstStyle/>
          <a:p>
            <a:endParaRPr lang="en-IN"/>
          </a:p>
        </p:txBody>
      </p:sp>
      <p:grpSp>
        <p:nvGrpSpPr>
          <p:cNvPr id="4" name="Group 4"/>
          <p:cNvGrpSpPr/>
          <p:nvPr/>
        </p:nvGrpSpPr>
        <p:grpSpPr>
          <a:xfrm>
            <a:off x="0" y="1276342"/>
            <a:ext cx="9468135" cy="8061675"/>
            <a:chOff x="0" y="0"/>
            <a:chExt cx="12624180" cy="10748900"/>
          </a:xfrm>
        </p:grpSpPr>
        <p:sp>
          <p:nvSpPr>
            <p:cNvPr id="5" name="Freeform 5"/>
            <p:cNvSpPr/>
            <p:nvPr/>
          </p:nvSpPr>
          <p:spPr>
            <a:xfrm>
              <a:off x="0" y="0"/>
              <a:ext cx="12624180" cy="10748900"/>
            </a:xfrm>
            <a:custGeom>
              <a:avLst/>
              <a:gdLst/>
              <a:ahLst/>
              <a:cxnLst/>
              <a:rect l="l" t="t" r="r" b="b"/>
              <a:pathLst>
                <a:path w="12624181" h="10748899">
                  <a:moveTo>
                    <a:pt x="0" y="0"/>
                  </a:moveTo>
                  <a:lnTo>
                    <a:pt x="12624181" y="0"/>
                  </a:lnTo>
                  <a:lnTo>
                    <a:pt x="12624181" y="10748899"/>
                  </a:lnTo>
                  <a:lnTo>
                    <a:pt x="0" y="10748899"/>
                  </a:lnTo>
                  <a:close/>
                </a:path>
              </a:pathLst>
            </a:custGeom>
            <a:solidFill>
              <a:srgbClr val="223669"/>
            </a:solidFill>
          </p:spPr>
          <p:txBody>
            <a:bodyPr/>
            <a:lstStyle/>
            <a:p>
              <a:endParaRPr lang="en-IN"/>
            </a:p>
          </p:txBody>
        </p:sp>
      </p:grpSp>
      <p:grpSp>
        <p:nvGrpSpPr>
          <p:cNvPr id="6" name="Group 6"/>
          <p:cNvGrpSpPr/>
          <p:nvPr/>
        </p:nvGrpSpPr>
        <p:grpSpPr>
          <a:xfrm>
            <a:off x="0" y="1639884"/>
            <a:ext cx="289422" cy="647060"/>
            <a:chOff x="0" y="0"/>
            <a:chExt cx="385896" cy="862747"/>
          </a:xfrm>
        </p:grpSpPr>
        <p:sp>
          <p:nvSpPr>
            <p:cNvPr id="7" name="Freeform 7"/>
            <p:cNvSpPr/>
            <p:nvPr/>
          </p:nvSpPr>
          <p:spPr>
            <a:xfrm>
              <a:off x="0" y="0"/>
              <a:ext cx="385953" cy="862711"/>
            </a:xfrm>
            <a:custGeom>
              <a:avLst/>
              <a:gdLst/>
              <a:ahLst/>
              <a:cxnLst/>
              <a:rect l="l" t="t" r="r" b="b"/>
              <a:pathLst>
                <a:path w="385953" h="862711">
                  <a:moveTo>
                    <a:pt x="0" y="0"/>
                  </a:moveTo>
                  <a:lnTo>
                    <a:pt x="385953" y="0"/>
                  </a:lnTo>
                  <a:lnTo>
                    <a:pt x="385953" y="862711"/>
                  </a:lnTo>
                  <a:lnTo>
                    <a:pt x="0" y="862711"/>
                  </a:lnTo>
                  <a:close/>
                </a:path>
              </a:pathLst>
            </a:custGeom>
            <a:solidFill>
              <a:srgbClr val="C88C32"/>
            </a:solidFill>
          </p:spPr>
          <p:txBody>
            <a:bodyPr/>
            <a:lstStyle/>
            <a:p>
              <a:endParaRPr lang="en-IN"/>
            </a:p>
          </p:txBody>
        </p:sp>
      </p:grpSp>
      <p:sp>
        <p:nvSpPr>
          <p:cNvPr id="8" name="TextBox 8"/>
          <p:cNvSpPr txBox="1"/>
          <p:nvPr/>
        </p:nvSpPr>
        <p:spPr>
          <a:xfrm>
            <a:off x="379422" y="1689486"/>
            <a:ext cx="6661475" cy="529953"/>
          </a:xfrm>
          <a:prstGeom prst="rect">
            <a:avLst/>
          </a:prstGeom>
        </p:spPr>
        <p:txBody>
          <a:bodyPr lIns="0" tIns="0" rIns="0" bIns="0" rtlCol="0" anchor="t">
            <a:spAutoFit/>
          </a:bodyPr>
          <a:lstStyle/>
          <a:p>
            <a:pPr algn="l">
              <a:lnSpc>
                <a:spcPts val="4389"/>
              </a:lnSpc>
            </a:pPr>
            <a:r>
              <a:rPr lang="en-US" sz="3658" dirty="0">
                <a:solidFill>
                  <a:srgbClr val="C88C32"/>
                </a:solidFill>
                <a:latin typeface="EB Garamond Bold"/>
              </a:rPr>
              <a:t>Job Search Application</a:t>
            </a:r>
          </a:p>
        </p:txBody>
      </p:sp>
      <p:sp>
        <p:nvSpPr>
          <p:cNvPr id="9" name="TextBox 9"/>
          <p:cNvSpPr txBox="1"/>
          <p:nvPr/>
        </p:nvSpPr>
        <p:spPr>
          <a:xfrm>
            <a:off x="380845" y="2501441"/>
            <a:ext cx="8914350" cy="2616101"/>
          </a:xfrm>
          <a:prstGeom prst="rect">
            <a:avLst/>
          </a:prstGeom>
        </p:spPr>
        <p:txBody>
          <a:bodyPr lIns="0" tIns="0" rIns="0" bIns="0" rtlCol="0" anchor="t">
            <a:spAutoFit/>
          </a:bodyPr>
          <a:lstStyle/>
          <a:p>
            <a:pPr marL="675639" lvl="1" indent="-337820">
              <a:lnSpc>
                <a:spcPts val="3359"/>
              </a:lnSpc>
              <a:buFont typeface="Arial"/>
              <a:buChar char="•"/>
            </a:pPr>
            <a:r>
              <a:rPr lang="en-US" sz="2799" dirty="0">
                <a:solidFill>
                  <a:srgbClr val="FFFFFF"/>
                </a:solidFill>
                <a:latin typeface="EB Garamond Medium"/>
              </a:rPr>
              <a:t>In this web application we redefine the art of finding the perfect job, transforming the daunting task of job hunting into an empowering and personalized experience.</a:t>
            </a:r>
          </a:p>
          <a:p>
            <a:pPr marL="675639" lvl="1" indent="-337820">
              <a:lnSpc>
                <a:spcPts val="3359"/>
              </a:lnSpc>
              <a:buFont typeface="Arial"/>
              <a:buChar char="•"/>
            </a:pPr>
            <a:r>
              <a:rPr lang="en-US" sz="2799" dirty="0">
                <a:solidFill>
                  <a:srgbClr val="FFFFFF"/>
                </a:solidFill>
                <a:latin typeface="EB Garamond Medium"/>
              </a:rPr>
              <a:t>Our web app will save time, reduce stress, and focus on what truly matters ,finding the career path that excites and fulfills the users.</a:t>
            </a:r>
          </a:p>
        </p:txBody>
      </p:sp>
      <p:graphicFrame>
        <p:nvGraphicFramePr>
          <p:cNvPr id="11" name="Table 11"/>
          <p:cNvGraphicFramePr>
            <a:graphicFrameLocks noGrp="1"/>
          </p:cNvGraphicFramePr>
          <p:nvPr>
            <p:extLst>
              <p:ext uri="{D42A27DB-BD31-4B8C-83A1-F6EECF244321}">
                <p14:modId xmlns:p14="http://schemas.microsoft.com/office/powerpoint/2010/main" val="3910097011"/>
              </p:ext>
            </p:extLst>
          </p:nvPr>
        </p:nvGraphicFramePr>
        <p:xfrm>
          <a:off x="479567" y="5600700"/>
          <a:ext cx="7886105" cy="2094602"/>
        </p:xfrm>
        <a:graphic>
          <a:graphicData uri="http://schemas.openxmlformats.org/drawingml/2006/table">
            <a:tbl>
              <a:tblPr/>
              <a:tblGrid>
                <a:gridCol w="2835563">
                  <a:extLst>
                    <a:ext uri="{9D8B030D-6E8A-4147-A177-3AD203B41FA5}">
                      <a16:colId xmlns:a16="http://schemas.microsoft.com/office/drawing/2014/main" val="20000"/>
                    </a:ext>
                  </a:extLst>
                </a:gridCol>
                <a:gridCol w="3431416">
                  <a:extLst>
                    <a:ext uri="{9D8B030D-6E8A-4147-A177-3AD203B41FA5}">
                      <a16:colId xmlns:a16="http://schemas.microsoft.com/office/drawing/2014/main" val="20001"/>
                    </a:ext>
                  </a:extLst>
                </a:gridCol>
                <a:gridCol w="1619126">
                  <a:extLst>
                    <a:ext uri="{9D8B030D-6E8A-4147-A177-3AD203B41FA5}">
                      <a16:colId xmlns:a16="http://schemas.microsoft.com/office/drawing/2014/main" val="20002"/>
                    </a:ext>
                  </a:extLst>
                </a:gridCol>
              </a:tblGrid>
              <a:tr h="777953">
                <a:tc>
                  <a:txBody>
                    <a:bodyPr/>
                    <a:lstStyle/>
                    <a:p>
                      <a:pPr algn="ctr">
                        <a:lnSpc>
                          <a:spcPts val="3359"/>
                        </a:lnSpc>
                        <a:defRPr/>
                      </a:pPr>
                      <a:r>
                        <a:rPr lang="en-US" sz="2799" dirty="0">
                          <a:solidFill>
                            <a:srgbClr val="C88C32"/>
                          </a:solidFill>
                          <a:latin typeface="Arial Bold"/>
                        </a:rPr>
                        <a:t>LMS Username</a:t>
                      </a:r>
                      <a:endParaRPr lang="en-US" sz="11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9"/>
                        </a:lnSpc>
                        <a:defRPr/>
                      </a:pPr>
                      <a:r>
                        <a:rPr lang="en-US" sz="2799">
                          <a:solidFill>
                            <a:srgbClr val="C88C32"/>
                          </a:solidFill>
                          <a:latin typeface="Arial Bold"/>
                        </a:rPr>
                        <a:t>Name </a:t>
                      </a:r>
                      <a:endParaRPr lang="en-US" sz="110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9"/>
                        </a:lnSpc>
                        <a:defRPr/>
                      </a:pPr>
                      <a:r>
                        <a:rPr lang="en-US" sz="2799">
                          <a:solidFill>
                            <a:srgbClr val="C88C32"/>
                          </a:solidFill>
                          <a:latin typeface="Arial Bold"/>
                        </a:rPr>
                        <a:t>Batch </a:t>
                      </a:r>
                      <a:endParaRPr lang="en-US" sz="110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38883">
                <a:tc>
                  <a:txBody>
                    <a:bodyPr/>
                    <a:lstStyle/>
                    <a:p>
                      <a:pPr algn="ctr">
                        <a:lnSpc>
                          <a:spcPts val="1679"/>
                        </a:lnSpc>
                        <a:defRPr/>
                      </a:pPr>
                      <a:r>
                        <a:rPr lang="en-US" sz="1800" dirty="0">
                          <a:solidFill>
                            <a:srgbClr val="FFFFFF"/>
                          </a:solidFill>
                          <a:latin typeface="Arimo"/>
                        </a:rPr>
                        <a:t>au910020104003</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AJITH KUMAR K</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38883">
                <a:tc>
                  <a:txBody>
                    <a:bodyPr/>
                    <a:lstStyle/>
                    <a:p>
                      <a:pPr algn="ctr">
                        <a:lnSpc>
                          <a:spcPts val="1679"/>
                        </a:lnSpc>
                        <a:defRPr/>
                      </a:pPr>
                      <a:r>
                        <a:rPr lang="en-US" sz="1800" dirty="0">
                          <a:solidFill>
                            <a:srgbClr val="F2F3F5"/>
                          </a:solidFill>
                          <a:latin typeface="Arimo"/>
                        </a:rPr>
                        <a:t>au910020104044</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baseline="0" dirty="0">
                          <a:solidFill>
                            <a:srgbClr val="FFFFFF"/>
                          </a:solidFill>
                          <a:latin typeface="Arimo"/>
                        </a:rPr>
                        <a:t>SUBHASRI M</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38883">
                <a:tc>
                  <a:txBody>
                    <a:bodyPr/>
                    <a:lstStyle/>
                    <a:p>
                      <a:pPr algn="ctr">
                        <a:lnSpc>
                          <a:spcPts val="1679"/>
                        </a:lnSpc>
                        <a:defRPr/>
                      </a:pPr>
                      <a:r>
                        <a:rPr lang="en-US" sz="1800" dirty="0">
                          <a:solidFill>
                            <a:srgbClr val="FFFFFF"/>
                          </a:solidFill>
                          <a:latin typeface="Arimo"/>
                        </a:rPr>
                        <a:t>au910020104304</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GANESH KUMAR C</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
        <p:cNvGrpSpPr/>
        <p:nvPr/>
      </p:nvGrpSpPr>
      <p:grpSpPr>
        <a:xfrm>
          <a:off x="0" y="0"/>
          <a:ext cx="0" cy="0"/>
          <a:chOff x="0" y="0"/>
          <a:chExt cx="0" cy="0"/>
        </a:xfrm>
      </p:grpSpPr>
      <p:sp>
        <p:nvSpPr>
          <p:cNvPr id="15" name="Google Shape;15;p1"/>
          <p:cNvSpPr/>
          <p:nvPr/>
        </p:nvSpPr>
        <p:spPr>
          <a:xfrm>
            <a:off x="541040" y="5954136"/>
            <a:ext cx="350520" cy="747808"/>
          </a:xfrm>
          <a:custGeom>
            <a:avLst/>
            <a:gdLst/>
            <a:ahLst/>
            <a:cxnLst/>
            <a:rect l="l" t="t" r="r" b="b"/>
            <a:pathLst>
              <a:path w="467360" h="997077" extrusionOk="0">
                <a:moveTo>
                  <a:pt x="0" y="0"/>
                </a:moveTo>
                <a:lnTo>
                  <a:pt x="467360" y="0"/>
                </a:lnTo>
                <a:lnTo>
                  <a:pt x="467360" y="997077"/>
                </a:lnTo>
                <a:lnTo>
                  <a:pt x="0" y="997077"/>
                </a:lnTo>
                <a:close/>
              </a:path>
            </a:pathLst>
          </a:custGeom>
          <a:solidFill>
            <a:srgbClr val="C88C3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16" name="Google Shape;16;p1"/>
          <p:cNvCxnSpPr/>
          <p:nvPr/>
        </p:nvCxnSpPr>
        <p:spPr>
          <a:xfrm rot="5361061">
            <a:off x="-409323" y="7490034"/>
            <a:ext cx="2251344" cy="0"/>
          </a:xfrm>
          <a:prstGeom prst="straightConnector1">
            <a:avLst/>
          </a:prstGeom>
          <a:noFill/>
          <a:ln w="9525" cap="rnd" cmpd="sng">
            <a:solidFill>
              <a:srgbClr val="C88C32"/>
            </a:solidFill>
            <a:prstDash val="solid"/>
            <a:round/>
            <a:headEnd type="none" w="sm" len="sm"/>
            <a:tailEnd type="none" w="sm" len="sm"/>
          </a:ln>
        </p:spPr>
      </p:cxnSp>
      <p:cxnSp>
        <p:nvCxnSpPr>
          <p:cNvPr id="17" name="Google Shape;17;p1"/>
          <p:cNvCxnSpPr/>
          <p:nvPr/>
        </p:nvCxnSpPr>
        <p:spPr>
          <a:xfrm rot="5378726">
            <a:off x="-1343940" y="2911330"/>
            <a:ext cx="4120579" cy="0"/>
          </a:xfrm>
          <a:prstGeom prst="straightConnector1">
            <a:avLst/>
          </a:prstGeom>
          <a:noFill/>
          <a:ln w="9525" cap="rnd" cmpd="sng">
            <a:solidFill>
              <a:srgbClr val="223669"/>
            </a:solidFill>
            <a:prstDash val="solid"/>
            <a:round/>
            <a:headEnd type="none" w="sm" len="sm"/>
            <a:tailEnd type="none" w="sm" len="sm"/>
          </a:ln>
        </p:spPr>
      </p:cxnSp>
      <p:sp>
        <p:nvSpPr>
          <p:cNvPr id="18" name="Google Shape;18;p1"/>
          <p:cNvSpPr/>
          <p:nvPr/>
        </p:nvSpPr>
        <p:spPr>
          <a:xfrm>
            <a:off x="541040" y="451934"/>
            <a:ext cx="350520" cy="747808"/>
          </a:xfrm>
          <a:custGeom>
            <a:avLst/>
            <a:gdLst/>
            <a:ahLst/>
            <a:cxnLst/>
            <a:rect l="l" t="t" r="r" b="b"/>
            <a:pathLst>
              <a:path w="467360" h="997077" extrusionOk="0">
                <a:moveTo>
                  <a:pt x="0" y="0"/>
                </a:moveTo>
                <a:lnTo>
                  <a:pt x="467360" y="0"/>
                </a:lnTo>
                <a:lnTo>
                  <a:pt x="467360" y="997077"/>
                </a:lnTo>
                <a:lnTo>
                  <a:pt x="0" y="997077"/>
                </a:lnTo>
                <a:close/>
              </a:path>
            </a:pathLst>
          </a:custGeom>
          <a:solidFill>
            <a:srgbClr val="22366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9;p1"/>
          <p:cNvSpPr txBox="1"/>
          <p:nvPr/>
        </p:nvSpPr>
        <p:spPr>
          <a:xfrm>
            <a:off x="1322962" y="578180"/>
            <a:ext cx="7592400" cy="663900"/>
          </a:xfrm>
          <a:prstGeom prst="rect">
            <a:avLst/>
          </a:prstGeom>
          <a:noFill/>
          <a:ln>
            <a:noFill/>
          </a:ln>
        </p:spPr>
        <p:txBody>
          <a:bodyPr spcFirstLastPara="1" wrap="square" lIns="0" tIns="0" rIns="0" bIns="0" anchor="t" anchorCtr="0">
            <a:spAutoFit/>
          </a:bodyPr>
          <a:lstStyle/>
          <a:p>
            <a:pPr marL="0" marR="0" lvl="0" indent="0" algn="l" rtl="0">
              <a:lnSpc>
                <a:spcPct val="108000"/>
              </a:lnSpc>
              <a:spcBef>
                <a:spcPts val="0"/>
              </a:spcBef>
              <a:spcAft>
                <a:spcPts val="0"/>
              </a:spcAft>
              <a:buNone/>
            </a:pPr>
            <a:r>
              <a:rPr lang="en-US" sz="4000" b="1">
                <a:solidFill>
                  <a:srgbClr val="223669"/>
                </a:solidFill>
                <a:latin typeface="EB Garamond"/>
                <a:ea typeface="EB Garamond"/>
                <a:cs typeface="EB Garamond"/>
                <a:sym typeface="EB Garamond"/>
              </a:rPr>
              <a:t>Evaluation Metric:</a:t>
            </a:r>
            <a:endParaRPr/>
          </a:p>
        </p:txBody>
      </p:sp>
      <p:sp>
        <p:nvSpPr>
          <p:cNvPr id="20" name="Google Shape;20;p1"/>
          <p:cNvSpPr txBox="1"/>
          <p:nvPr/>
        </p:nvSpPr>
        <p:spPr>
          <a:xfrm>
            <a:off x="1198323" y="1301509"/>
            <a:ext cx="15163800" cy="7663636"/>
          </a:xfrm>
          <a:prstGeom prst="rect">
            <a:avLst/>
          </a:prstGeom>
          <a:noFill/>
          <a:ln>
            <a:noFill/>
          </a:ln>
        </p:spPr>
        <p:txBody>
          <a:bodyPr spcFirstLastPara="1" wrap="square" lIns="0" tIns="0" rIns="0" bIns="0" anchor="t" anchorCtr="0">
            <a:spAutoFit/>
          </a:bodyPr>
          <a:lstStyle/>
          <a:p>
            <a:pPr algn="l">
              <a:buFont typeface="+mj-lt"/>
              <a:buAutoNum type="arabicPeriod"/>
            </a:pPr>
            <a:r>
              <a:rPr lang="en-US" sz="3200" b="1" dirty="0">
                <a:latin typeface="Calibri" panose="020F0502020204030204" pitchFamily="34" charset="0"/>
                <a:ea typeface="Calibri" panose="020F0502020204030204" pitchFamily="34" charset="0"/>
                <a:cs typeface="Calibri" panose="020F0502020204030204" pitchFamily="34" charset="0"/>
              </a:rPr>
              <a:t>J</a:t>
            </a:r>
            <a:r>
              <a:rPr lang="en-US" sz="3200" b="1" i="0" dirty="0">
                <a:effectLst/>
                <a:latin typeface="Calibri" panose="020F0502020204030204" pitchFamily="34" charset="0"/>
                <a:ea typeface="Calibri" panose="020F0502020204030204" pitchFamily="34" charset="0"/>
                <a:cs typeface="Calibri" panose="020F0502020204030204" pitchFamily="34" charset="0"/>
              </a:rPr>
              <a:t>ob Search Response Time:</a:t>
            </a:r>
            <a:endParaRPr lang="en-US" sz="3200" b="0" i="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Metric:</a:t>
            </a:r>
            <a:r>
              <a:rPr lang="en-US" sz="3200" b="0" i="0" dirty="0">
                <a:effectLst/>
                <a:latin typeface="Calibri" panose="020F0502020204030204" pitchFamily="34" charset="0"/>
                <a:ea typeface="Calibri" panose="020F0502020204030204" pitchFamily="34" charset="0"/>
                <a:cs typeface="Calibri" panose="020F0502020204030204" pitchFamily="34" charset="0"/>
              </a:rPr>
              <a:t> Average response time for job search queries.</a:t>
            </a: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Why it matters:</a:t>
            </a:r>
            <a:r>
              <a:rPr lang="en-US" sz="3200" b="0" i="0" dirty="0">
                <a:effectLst/>
                <a:latin typeface="Calibri" panose="020F0502020204030204" pitchFamily="34" charset="0"/>
                <a:ea typeface="Calibri" panose="020F0502020204030204" pitchFamily="34" charset="0"/>
                <a:cs typeface="Calibri" panose="020F0502020204030204" pitchFamily="34" charset="0"/>
              </a:rPr>
              <a:t> Users searching for jobs expect quick and relevant results. Measure the time it takes for the frontend to send a job search request and receive a response from the job search API.</a:t>
            </a:r>
          </a:p>
          <a:p>
            <a:pPr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Job Listing Latency:</a:t>
            </a:r>
            <a:endParaRPr lang="en-US" sz="3200" b="0" i="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Metric:</a:t>
            </a:r>
            <a:r>
              <a:rPr lang="en-US" sz="3200" b="0" i="0" dirty="0">
                <a:effectLst/>
                <a:latin typeface="Calibri" panose="020F0502020204030204" pitchFamily="34" charset="0"/>
                <a:ea typeface="Calibri" panose="020F0502020204030204" pitchFamily="34" charset="0"/>
                <a:cs typeface="Calibri" panose="020F0502020204030204" pitchFamily="34" charset="0"/>
              </a:rPr>
              <a:t> Round-trip latency for loading job listings.</a:t>
            </a: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Why it matters:</a:t>
            </a:r>
            <a:r>
              <a:rPr lang="en-US" sz="3200" b="0" i="0" dirty="0">
                <a:effectLst/>
                <a:latin typeface="Calibri" panose="020F0502020204030204" pitchFamily="34" charset="0"/>
                <a:ea typeface="Calibri" panose="020F0502020204030204" pitchFamily="34" charset="0"/>
                <a:cs typeface="Calibri" panose="020F0502020204030204" pitchFamily="34" charset="0"/>
              </a:rPr>
              <a:t> Latency in loading job listings can impact the user experience. Monitor the time it takes for job data to travel between the frontend and the job search API.</a:t>
            </a:r>
          </a:p>
          <a:p>
            <a:pPr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Job Application Success Rate:</a:t>
            </a:r>
            <a:endParaRPr lang="en-US" sz="3200" b="0" i="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Metric:</a:t>
            </a:r>
            <a:r>
              <a:rPr lang="en-US" sz="3200" b="0" i="0" dirty="0">
                <a:effectLst/>
                <a:latin typeface="Calibri" panose="020F0502020204030204" pitchFamily="34" charset="0"/>
                <a:ea typeface="Calibri" panose="020F0502020204030204" pitchFamily="34" charset="0"/>
                <a:cs typeface="Calibri" panose="020F0502020204030204" pitchFamily="34" charset="0"/>
              </a:rPr>
              <a:t> Percentage of successful job applications via the API.</a:t>
            </a: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Why it matters:</a:t>
            </a:r>
            <a:r>
              <a:rPr lang="en-US" sz="3200" b="0" i="0" dirty="0">
                <a:effectLst/>
                <a:latin typeface="Calibri" panose="020F0502020204030204" pitchFamily="34" charset="0"/>
                <a:ea typeface="Calibri" panose="020F0502020204030204" pitchFamily="34" charset="0"/>
                <a:cs typeface="Calibri" panose="020F0502020204030204" pitchFamily="34" charset="0"/>
              </a:rPr>
              <a:t> Assess how well the API handles job applications. A high success rate indicates a reliable integration, while a high error rate could lead to application failures.</a:t>
            </a:r>
          </a:p>
          <a:p>
            <a:pPr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Job Posting Throughput:</a:t>
            </a:r>
            <a:endParaRPr lang="en-US" sz="3200" b="0" i="0" dirty="0">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l">
              <a:buFont typeface="+mj-lt"/>
              <a:buAutoNum type="arabicPeriod"/>
            </a:pPr>
            <a:r>
              <a:rPr lang="en-US" sz="3200" b="1" i="0" dirty="0">
                <a:effectLst/>
                <a:latin typeface="Calibri" panose="020F0502020204030204" pitchFamily="34" charset="0"/>
                <a:ea typeface="Calibri" panose="020F0502020204030204" pitchFamily="34" charset="0"/>
                <a:cs typeface="Calibri" panose="020F0502020204030204" pitchFamily="34" charset="0"/>
              </a:rPr>
              <a:t>Metric:</a:t>
            </a:r>
            <a:r>
              <a:rPr lang="en-US" sz="3200" b="0" i="0" dirty="0">
                <a:effectLst/>
                <a:latin typeface="Calibri" panose="020F0502020204030204" pitchFamily="34" charset="0"/>
                <a:ea typeface="Calibri" panose="020F0502020204030204" pitchFamily="34" charset="0"/>
                <a:cs typeface="Calibri" panose="020F0502020204030204" pitchFamily="34" charset="0"/>
              </a:rPr>
              <a:t> Number of job postings processed per unit of time.</a:t>
            </a:r>
          </a:p>
          <a:p>
            <a:pPr marL="0" marR="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Google Shape;29;p2"/>
          <p:cNvSpPr/>
          <p:nvPr/>
        </p:nvSpPr>
        <p:spPr>
          <a:xfrm>
            <a:off x="541040" y="5954136"/>
            <a:ext cx="350520" cy="747808"/>
          </a:xfrm>
          <a:custGeom>
            <a:avLst/>
            <a:gdLst/>
            <a:ahLst/>
            <a:cxnLst/>
            <a:rect l="l" t="t" r="r" b="b"/>
            <a:pathLst>
              <a:path w="467360" h="997077" extrusionOk="0">
                <a:moveTo>
                  <a:pt x="0" y="0"/>
                </a:moveTo>
                <a:lnTo>
                  <a:pt x="467360" y="0"/>
                </a:lnTo>
                <a:lnTo>
                  <a:pt x="467360" y="997077"/>
                </a:lnTo>
                <a:lnTo>
                  <a:pt x="0" y="997077"/>
                </a:lnTo>
                <a:close/>
              </a:path>
            </a:pathLst>
          </a:custGeom>
          <a:solidFill>
            <a:srgbClr val="C88C3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30" name="Google Shape;30;p2"/>
          <p:cNvCxnSpPr/>
          <p:nvPr/>
        </p:nvCxnSpPr>
        <p:spPr>
          <a:xfrm rot="5361061">
            <a:off x="-409323" y="7490034"/>
            <a:ext cx="2251344" cy="0"/>
          </a:xfrm>
          <a:prstGeom prst="straightConnector1">
            <a:avLst/>
          </a:prstGeom>
          <a:noFill/>
          <a:ln w="9525" cap="rnd" cmpd="sng">
            <a:solidFill>
              <a:srgbClr val="C88C32"/>
            </a:solidFill>
            <a:prstDash val="solid"/>
            <a:round/>
            <a:headEnd type="none" w="sm" len="sm"/>
            <a:tailEnd type="none" w="sm" len="sm"/>
          </a:ln>
        </p:spPr>
      </p:cxnSp>
      <p:cxnSp>
        <p:nvCxnSpPr>
          <p:cNvPr id="31" name="Google Shape;31;p2"/>
          <p:cNvCxnSpPr/>
          <p:nvPr/>
        </p:nvCxnSpPr>
        <p:spPr>
          <a:xfrm rot="5378726">
            <a:off x="-1343940" y="2911330"/>
            <a:ext cx="4120579" cy="0"/>
          </a:xfrm>
          <a:prstGeom prst="straightConnector1">
            <a:avLst/>
          </a:prstGeom>
          <a:noFill/>
          <a:ln w="9525" cap="rnd" cmpd="sng">
            <a:solidFill>
              <a:srgbClr val="223669"/>
            </a:solidFill>
            <a:prstDash val="solid"/>
            <a:round/>
            <a:headEnd type="none" w="sm" len="sm"/>
            <a:tailEnd type="none" w="sm" len="sm"/>
          </a:ln>
        </p:spPr>
      </p:cxnSp>
      <p:sp>
        <p:nvSpPr>
          <p:cNvPr id="32" name="Google Shape;32;p2"/>
          <p:cNvSpPr/>
          <p:nvPr/>
        </p:nvSpPr>
        <p:spPr>
          <a:xfrm>
            <a:off x="541040" y="451934"/>
            <a:ext cx="350520" cy="747808"/>
          </a:xfrm>
          <a:custGeom>
            <a:avLst/>
            <a:gdLst/>
            <a:ahLst/>
            <a:cxnLst/>
            <a:rect l="l" t="t" r="r" b="b"/>
            <a:pathLst>
              <a:path w="467360" h="997077" extrusionOk="0">
                <a:moveTo>
                  <a:pt x="0" y="0"/>
                </a:moveTo>
                <a:lnTo>
                  <a:pt x="467360" y="0"/>
                </a:lnTo>
                <a:lnTo>
                  <a:pt x="467360" y="997077"/>
                </a:lnTo>
                <a:lnTo>
                  <a:pt x="0" y="997077"/>
                </a:lnTo>
                <a:close/>
              </a:path>
            </a:pathLst>
          </a:custGeom>
          <a:solidFill>
            <a:srgbClr val="2236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 name="Google Shape;33;p2"/>
          <p:cNvSpPr txBox="1"/>
          <p:nvPr/>
        </p:nvSpPr>
        <p:spPr>
          <a:xfrm>
            <a:off x="1322962" y="578180"/>
            <a:ext cx="7592400" cy="663900"/>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stStyle>
          <a:p>
            <a:pPr marL="0" marR="0" lvl="0" indent="0" algn="l" rtl="0">
              <a:lnSpc>
                <a:spcPct val="108000"/>
              </a:lnSpc>
              <a:spcBef>
                <a:spcPts val="0"/>
              </a:spcBef>
              <a:spcAft>
                <a:spcPts val="0"/>
              </a:spcAft>
              <a:buNone/>
            </a:pPr>
            <a:r>
              <a:rPr lang="en-US" sz="4000" b="1">
                <a:solidFill>
                  <a:srgbClr val="223669"/>
                </a:solidFill>
                <a:latin typeface="EB Garamond"/>
                <a:ea typeface="EB Garamond"/>
                <a:cs typeface="EB Garamond"/>
                <a:sym typeface="EB Garamond"/>
              </a:rPr>
              <a:t>Step-Wise Description</a:t>
            </a:r>
            <a:endParaRPr/>
          </a:p>
        </p:txBody>
      </p:sp>
      <p:sp>
        <p:nvSpPr>
          <p:cNvPr id="34" name="Google Shape;34;p2"/>
          <p:cNvSpPr txBox="1"/>
          <p:nvPr/>
        </p:nvSpPr>
        <p:spPr>
          <a:xfrm>
            <a:off x="1524000" y="1714500"/>
            <a:ext cx="15163800" cy="7359600"/>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stStyle>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Identify APIs and Obtain API Keys:</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Identify the APIs you need for job search functionality, such as job search, user authentication. Obtain API keys if required for authentication.</a:t>
            </a: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Set Up Your Java Project:</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Make sure you have a Java project set up with Servlets and JSP.</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Organize your project structure with packages for different components.</a:t>
            </a: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Design API Calls:</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Identify the elements on your JSP pages that require dynamic data, such as job listings, user profiles, etc.</a:t>
            </a: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Implement API Calls:</a:t>
            </a:r>
            <a:endParaRPr dirty="0"/>
          </a:p>
          <a:p>
            <a:pPr marL="0" marR="0" lvl="0" indent="0" algn="l" rtl="0">
              <a:spcBef>
                <a:spcPts val="0"/>
              </a:spcBef>
              <a:spcAft>
                <a:spcPts val="0"/>
              </a:spcAft>
              <a:buNone/>
            </a:pPr>
            <a:r>
              <a:rPr lang="en-US" sz="3200" dirty="0">
                <a:solidFill>
                  <a:schemeClr val="dk1"/>
                </a:solidFill>
                <a:latin typeface="Arial"/>
                <a:ea typeface="Arial"/>
                <a:cs typeface="Arial"/>
                <a:sym typeface="Arial"/>
              </a:rPr>
              <a:t>Use Java's </a:t>
            </a:r>
            <a:r>
              <a:rPr lang="en-US" sz="3200" b="1" dirty="0" err="1">
                <a:solidFill>
                  <a:schemeClr val="dk1"/>
                </a:solidFill>
                <a:latin typeface="Arial"/>
                <a:ea typeface="Arial"/>
                <a:cs typeface="Arial"/>
                <a:sym typeface="Arial"/>
              </a:rPr>
              <a:t>HttpURLConnection</a:t>
            </a:r>
            <a:r>
              <a:rPr lang="en-US" sz="3200" dirty="0">
                <a:solidFill>
                  <a:schemeClr val="dk1"/>
                </a:solidFill>
                <a:latin typeface="Arial"/>
                <a:ea typeface="Arial"/>
                <a:cs typeface="Arial"/>
                <a:sym typeface="Arial"/>
              </a:rPr>
              <a:t> or a library like Apache </a:t>
            </a:r>
            <a:r>
              <a:rPr lang="en-US" sz="3200" dirty="0" err="1">
                <a:solidFill>
                  <a:schemeClr val="dk1"/>
                </a:solidFill>
                <a:latin typeface="Arial"/>
                <a:ea typeface="Arial"/>
                <a:cs typeface="Arial"/>
                <a:sym typeface="Arial"/>
              </a:rPr>
              <a:t>HttpClient</a:t>
            </a:r>
            <a:r>
              <a:rPr lang="en-US" sz="3200" dirty="0">
                <a:solidFill>
                  <a:schemeClr val="dk1"/>
                </a:solidFill>
                <a:latin typeface="Arial"/>
                <a:ea typeface="Arial"/>
                <a:cs typeface="Arial"/>
                <a:sym typeface="Arial"/>
              </a:rPr>
              <a:t> to make HTTP requests to the API.</a:t>
            </a:r>
            <a:endParaRPr sz="3200" dirty="0">
              <a:solidFill>
                <a:schemeClr val="dk1"/>
              </a:solidFill>
              <a:latin typeface="Arial"/>
              <a:ea typeface="Arial"/>
              <a:cs typeface="Arial"/>
              <a:sym typeface="Arial"/>
            </a:endParaRPr>
          </a:p>
          <a:p>
            <a:pPr marL="0" marR="0" lvl="0" indent="0" algn="l" rtl="0">
              <a:spcBef>
                <a:spcPts val="0"/>
              </a:spcBef>
              <a:spcAft>
                <a:spcPts val="0"/>
              </a:spcAft>
              <a:buNone/>
            </a:pPr>
            <a:r>
              <a:rPr lang="en-US" sz="3200" b="1" dirty="0">
                <a:solidFill>
                  <a:schemeClr val="dk1"/>
                </a:solidFill>
                <a:latin typeface="Calibri"/>
                <a:ea typeface="Calibri"/>
                <a:cs typeface="Calibri"/>
                <a:sym typeface="Calibri"/>
              </a:rPr>
              <a:t>Render Output to JSP Pages:</a:t>
            </a:r>
            <a:endParaRPr dirty="0"/>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Create JSP pages for different sections of your website, such as job listings, user profiles, </a:t>
            </a:r>
            <a:r>
              <a:rPr lang="en-US" sz="3200" dirty="0" err="1">
                <a:solidFill>
                  <a:schemeClr val="dk1"/>
                </a:solidFill>
                <a:latin typeface="Calibri"/>
                <a:ea typeface="Calibri"/>
                <a:cs typeface="Calibri"/>
                <a:sym typeface="Calibri"/>
              </a:rPr>
              <a:t>etc.Render</a:t>
            </a:r>
            <a:r>
              <a:rPr lang="en-US" sz="3200" dirty="0">
                <a:solidFill>
                  <a:schemeClr val="dk1"/>
                </a:solidFill>
                <a:latin typeface="Calibri"/>
                <a:ea typeface="Calibri"/>
                <a:cs typeface="Calibri"/>
                <a:sym typeface="Calibri"/>
              </a:rPr>
              <a:t> the output of API calls to these JSP pages.</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1040" y="5954136"/>
            <a:ext cx="350520" cy="747826"/>
            <a:chOff x="0" y="0"/>
            <a:chExt cx="467360" cy="997101"/>
          </a:xfrm>
        </p:grpSpPr>
        <p:sp>
          <p:nvSpPr>
            <p:cNvPr id="3" name="Freeform 3"/>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C88C32"/>
            </a:solidFill>
          </p:spPr>
          <p:txBody>
            <a:bodyPr/>
            <a:lstStyle/>
            <a:p>
              <a:endParaRPr lang="en-IN"/>
            </a:p>
          </p:txBody>
        </p:sp>
      </p:grpSp>
      <p:sp>
        <p:nvSpPr>
          <p:cNvPr id="4" name="AutoShape 4"/>
          <p:cNvSpPr/>
          <p:nvPr/>
        </p:nvSpPr>
        <p:spPr>
          <a:xfrm rot="5361212">
            <a:off x="-409315" y="7489977"/>
            <a:ext cx="2251229" cy="0"/>
          </a:xfrm>
          <a:prstGeom prst="line">
            <a:avLst/>
          </a:prstGeom>
          <a:ln w="9525" cap="rnd">
            <a:solidFill>
              <a:srgbClr val="C88C32"/>
            </a:solidFill>
            <a:prstDash val="solid"/>
            <a:headEnd type="none" w="sm" len="sm"/>
            <a:tailEnd type="none" w="sm" len="sm"/>
          </a:ln>
        </p:spPr>
        <p:txBody>
          <a:bodyPr/>
          <a:lstStyle/>
          <a:p>
            <a:endParaRPr lang="en-IN"/>
          </a:p>
        </p:txBody>
      </p:sp>
      <p:sp>
        <p:nvSpPr>
          <p:cNvPr id="5" name="AutoShape 5"/>
          <p:cNvSpPr/>
          <p:nvPr/>
        </p:nvSpPr>
        <p:spPr>
          <a:xfrm rot="5378808">
            <a:off x="-1343980" y="2911321"/>
            <a:ext cx="4120560" cy="0"/>
          </a:xfrm>
          <a:prstGeom prst="line">
            <a:avLst/>
          </a:prstGeom>
          <a:ln w="9525" cap="rnd">
            <a:solidFill>
              <a:srgbClr val="223669"/>
            </a:solidFill>
            <a:prstDash val="solid"/>
            <a:headEnd type="none" w="sm" len="sm"/>
            <a:tailEnd type="none" w="sm" len="sm"/>
          </a:ln>
        </p:spPr>
        <p:txBody>
          <a:bodyPr/>
          <a:lstStyle/>
          <a:p>
            <a:endParaRPr lang="en-IN"/>
          </a:p>
        </p:txBody>
      </p:sp>
      <p:grpSp>
        <p:nvGrpSpPr>
          <p:cNvPr id="6" name="Group 6"/>
          <p:cNvGrpSpPr/>
          <p:nvPr/>
        </p:nvGrpSpPr>
        <p:grpSpPr>
          <a:xfrm>
            <a:off x="541040" y="451934"/>
            <a:ext cx="350520" cy="747826"/>
            <a:chOff x="0" y="0"/>
            <a:chExt cx="467360" cy="997101"/>
          </a:xfrm>
        </p:grpSpPr>
        <p:sp>
          <p:nvSpPr>
            <p:cNvPr id="7" name="Freeform 7"/>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223669"/>
            </a:solidFill>
          </p:spPr>
          <p:txBody>
            <a:bodyPr/>
            <a:lstStyle/>
            <a:p>
              <a:endParaRPr lang="en-IN"/>
            </a:p>
          </p:txBody>
        </p:sp>
      </p:grpSp>
      <p:sp>
        <p:nvSpPr>
          <p:cNvPr id="9" name="TextBox 9"/>
          <p:cNvSpPr txBox="1"/>
          <p:nvPr/>
        </p:nvSpPr>
        <p:spPr>
          <a:xfrm>
            <a:off x="1345660" y="711500"/>
            <a:ext cx="6350540" cy="551433"/>
          </a:xfrm>
          <a:prstGeom prst="rect">
            <a:avLst/>
          </a:prstGeom>
        </p:spPr>
        <p:txBody>
          <a:bodyPr wrap="square" lIns="0" tIns="0" rIns="0" bIns="0" rtlCol="0" anchor="t">
            <a:spAutoFit/>
          </a:bodyPr>
          <a:lstStyle/>
          <a:p>
            <a:pPr algn="l">
              <a:lnSpc>
                <a:spcPts val="4320"/>
              </a:lnSpc>
            </a:pPr>
            <a:r>
              <a:rPr lang="en-US" sz="4000" b="1" dirty="0">
                <a:solidFill>
                  <a:srgbClr val="C88C32"/>
                </a:solidFill>
                <a:latin typeface="EB Garamond Bold"/>
              </a:rPr>
              <a:t>Summary of your task</a:t>
            </a:r>
          </a:p>
        </p:txBody>
      </p:sp>
      <p:sp>
        <p:nvSpPr>
          <p:cNvPr id="11" name="TextBox 11"/>
          <p:cNvSpPr txBox="1"/>
          <p:nvPr/>
        </p:nvSpPr>
        <p:spPr>
          <a:xfrm>
            <a:off x="1345660" y="1721325"/>
            <a:ext cx="15849600" cy="6894195"/>
          </a:xfrm>
          <a:prstGeom prst="rect">
            <a:avLst/>
          </a:prstGeom>
        </p:spPr>
        <p:txBody>
          <a:bodyPr wrap="square" lIns="0" tIns="0" rIns="0" bIns="0" rtlCol="0" anchor="t">
            <a:spAutoFit/>
          </a:bodyPr>
          <a:lstStyle/>
          <a:p>
            <a:br>
              <a:rPr lang="en-US" sz="3200" dirty="0"/>
            </a:br>
            <a:r>
              <a:rPr lang="en-US" sz="3200" dirty="0"/>
              <a:t>Integrating APIs into a Java, JSP, and Servlet-based job search application involves key steps for a seamless user experience. Begin by identifying and obtaining API keys, setting up environment variables, and designing API calls within Servlets. </a:t>
            </a:r>
          </a:p>
          <a:p>
            <a:endParaRPr lang="en-US" sz="3200" dirty="0"/>
          </a:p>
          <a:p>
            <a:r>
              <a:rPr lang="en-US" sz="3200" dirty="0"/>
              <a:t>Implement robust error handling for graceful degradation, and render API outputs onto JSP pages, creating distinct components. Secure content for POST APIs through HTTPS, ensuring proper authentication and authorization mechanisms.</a:t>
            </a:r>
          </a:p>
          <a:p>
            <a:endParaRPr lang="en-US" sz="3200" dirty="0"/>
          </a:p>
          <a:p>
            <a:r>
              <a:rPr lang="en-US" sz="3200" dirty="0"/>
              <a:t>Implement user authentication for login and registration, and thoroughly test API integrations and error scenarios. Optimize performance by addressing pagination and lazy loading. Regularly maintain the application with updates to adapt to changes in the backend API. This comprehensive approach ensures a secure, efficient, and adaptable job search application, meeting user expectations and accommodating evolving API requirements.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400" y="-25400"/>
            <a:ext cx="18288002" cy="10287002"/>
          </a:xfrm>
          <a:custGeom>
            <a:avLst/>
            <a:gdLst/>
            <a:ahLst/>
            <a:cxnLst/>
            <a:rect l="l" t="t" r="r" b="b"/>
            <a:pathLst>
              <a:path w="18288002" h="10287002">
                <a:moveTo>
                  <a:pt x="0" y="0"/>
                </a:moveTo>
                <a:lnTo>
                  <a:pt x="18288002" y="0"/>
                </a:lnTo>
                <a:lnTo>
                  <a:pt x="18288002" y="10287002"/>
                </a:lnTo>
                <a:lnTo>
                  <a:pt x="0" y="10287002"/>
                </a:lnTo>
                <a:lnTo>
                  <a:pt x="0" y="0"/>
                </a:lnTo>
                <a:close/>
              </a:path>
            </a:pathLst>
          </a:custGeom>
          <a:blipFill>
            <a:blip r:embed="rId3"/>
            <a:stretch>
              <a:fillRect t="-10318" r="-1780" b="-10334"/>
            </a:stretch>
          </a:blipFill>
        </p:spPr>
        <p:txBody>
          <a:bodyPr/>
          <a:lstStyle/>
          <a:p>
            <a:endParaRPr lang="en-IN" dirty="0"/>
          </a:p>
        </p:txBody>
      </p:sp>
      <p:sp>
        <p:nvSpPr>
          <p:cNvPr id="3" name="Freeform 3"/>
          <p:cNvSpPr/>
          <p:nvPr/>
        </p:nvSpPr>
        <p:spPr>
          <a:xfrm>
            <a:off x="-383448" y="-276123"/>
            <a:ext cx="18287980" cy="10286988"/>
          </a:xfrm>
          <a:custGeom>
            <a:avLst/>
            <a:gdLst/>
            <a:ahLst/>
            <a:cxnLst/>
            <a:rect l="l" t="t" r="r" b="b"/>
            <a:pathLst>
              <a:path w="18287980" h="10286988">
                <a:moveTo>
                  <a:pt x="0" y="0"/>
                </a:moveTo>
                <a:lnTo>
                  <a:pt x="18287980" y="0"/>
                </a:lnTo>
                <a:lnTo>
                  <a:pt x="18287980" y="10286988"/>
                </a:lnTo>
                <a:lnTo>
                  <a:pt x="0" y="10286988"/>
                </a:lnTo>
                <a:lnTo>
                  <a:pt x="0" y="0"/>
                </a:lnTo>
                <a:close/>
              </a:path>
            </a:pathLst>
          </a:custGeom>
          <a:blipFill>
            <a:blip r:embed="rId4"/>
            <a:stretch>
              <a:fillRect r="-17"/>
            </a:stretch>
          </a:blipFill>
        </p:spPr>
        <p:txBody>
          <a:bodyPr/>
          <a:lstStyle/>
          <a:p>
            <a:endParaRPr lang="en-US" dirty="0"/>
          </a:p>
          <a:p>
            <a:endParaRPr lang="en-IN" dirty="0"/>
          </a:p>
        </p:txBody>
      </p:sp>
      <p:grpSp>
        <p:nvGrpSpPr>
          <p:cNvPr id="4" name="Group 4"/>
          <p:cNvGrpSpPr/>
          <p:nvPr/>
        </p:nvGrpSpPr>
        <p:grpSpPr>
          <a:xfrm>
            <a:off x="4480990" y="2815770"/>
            <a:ext cx="9623142" cy="153340"/>
            <a:chOff x="0" y="0"/>
            <a:chExt cx="12830856" cy="204453"/>
          </a:xfrm>
        </p:grpSpPr>
        <p:sp>
          <p:nvSpPr>
            <p:cNvPr id="5" name="Freeform 5"/>
            <p:cNvSpPr/>
            <p:nvPr/>
          </p:nvSpPr>
          <p:spPr>
            <a:xfrm>
              <a:off x="0" y="0"/>
              <a:ext cx="12830810" cy="204470"/>
            </a:xfrm>
            <a:custGeom>
              <a:avLst/>
              <a:gdLst/>
              <a:ahLst/>
              <a:cxnLst/>
              <a:rect l="l" t="t" r="r" b="b"/>
              <a:pathLst>
                <a:path w="12830810" h="204470">
                  <a:moveTo>
                    <a:pt x="0" y="0"/>
                  </a:moveTo>
                  <a:lnTo>
                    <a:pt x="12830810" y="0"/>
                  </a:lnTo>
                  <a:lnTo>
                    <a:pt x="12830810" y="204470"/>
                  </a:lnTo>
                  <a:lnTo>
                    <a:pt x="0" y="204470"/>
                  </a:lnTo>
                  <a:close/>
                </a:path>
              </a:pathLst>
            </a:custGeom>
            <a:solidFill>
              <a:srgbClr val="F0C8CE"/>
            </a:solidFill>
          </p:spPr>
          <p:txBody>
            <a:bodyPr/>
            <a:lstStyle/>
            <a:p>
              <a:endParaRPr lang="en-IN"/>
            </a:p>
          </p:txBody>
        </p:sp>
      </p:grpSp>
      <p:sp>
        <p:nvSpPr>
          <p:cNvPr id="6" name="Freeform 6"/>
          <p:cNvSpPr/>
          <p:nvPr/>
        </p:nvSpPr>
        <p:spPr>
          <a:xfrm>
            <a:off x="5385670" y="3570514"/>
            <a:ext cx="2362200" cy="2362200"/>
          </a:xfrm>
          <a:custGeom>
            <a:avLst/>
            <a:gdLst/>
            <a:ahLst/>
            <a:cxnLst/>
            <a:rect l="l" t="t" r="r" b="b"/>
            <a:pathLst>
              <a:path w="2362200" h="2362200">
                <a:moveTo>
                  <a:pt x="0" y="0"/>
                </a:moveTo>
                <a:lnTo>
                  <a:pt x="2362200" y="0"/>
                </a:lnTo>
                <a:lnTo>
                  <a:pt x="2362200" y="2362200"/>
                </a:lnTo>
                <a:lnTo>
                  <a:pt x="0" y="2362200"/>
                </a:lnTo>
                <a:lnTo>
                  <a:pt x="0" y="0"/>
                </a:lnTo>
                <a:close/>
              </a:path>
            </a:pathLst>
          </a:custGeom>
          <a:blipFill>
            <a:blip r:embed="rId5"/>
            <a:stretch>
              <a:fillRect/>
            </a:stretch>
          </a:blipFill>
        </p:spPr>
        <p:txBody>
          <a:bodyPr/>
          <a:lstStyle/>
          <a:p>
            <a:endParaRPr lang="en-IN"/>
          </a:p>
        </p:txBody>
      </p:sp>
      <p:grpSp>
        <p:nvGrpSpPr>
          <p:cNvPr id="7" name="Group 7"/>
          <p:cNvGrpSpPr/>
          <p:nvPr/>
        </p:nvGrpSpPr>
        <p:grpSpPr>
          <a:xfrm>
            <a:off x="4466646" y="1226916"/>
            <a:ext cx="9637486" cy="1588854"/>
            <a:chOff x="0" y="0"/>
            <a:chExt cx="12849981" cy="2118472"/>
          </a:xfrm>
        </p:grpSpPr>
        <p:sp>
          <p:nvSpPr>
            <p:cNvPr id="8" name="Freeform 8"/>
            <p:cNvSpPr/>
            <p:nvPr/>
          </p:nvSpPr>
          <p:spPr>
            <a:xfrm>
              <a:off x="0" y="0"/>
              <a:ext cx="12849987" cy="2118487"/>
            </a:xfrm>
            <a:custGeom>
              <a:avLst/>
              <a:gdLst/>
              <a:ahLst/>
              <a:cxnLst/>
              <a:rect l="l" t="t" r="r" b="b"/>
              <a:pathLst>
                <a:path w="12849987" h="2118487">
                  <a:moveTo>
                    <a:pt x="0" y="0"/>
                  </a:moveTo>
                  <a:lnTo>
                    <a:pt x="12849987" y="0"/>
                  </a:lnTo>
                  <a:lnTo>
                    <a:pt x="12849987" y="2118487"/>
                  </a:lnTo>
                  <a:lnTo>
                    <a:pt x="0" y="2118487"/>
                  </a:lnTo>
                  <a:close/>
                </a:path>
              </a:pathLst>
            </a:custGeom>
            <a:solidFill>
              <a:srgbClr val="223669"/>
            </a:solidFill>
          </p:spPr>
          <p:txBody>
            <a:bodyPr/>
            <a:lstStyle/>
            <a:p>
              <a:endParaRPr lang="en-IN"/>
            </a:p>
          </p:txBody>
        </p:sp>
      </p:grpSp>
      <p:sp>
        <p:nvSpPr>
          <p:cNvPr id="9" name="TextBox 9"/>
          <p:cNvSpPr txBox="1"/>
          <p:nvPr/>
        </p:nvSpPr>
        <p:spPr>
          <a:xfrm>
            <a:off x="5359857" y="1640803"/>
            <a:ext cx="7851062" cy="816651"/>
          </a:xfrm>
          <a:prstGeom prst="rect">
            <a:avLst/>
          </a:prstGeom>
        </p:spPr>
        <p:txBody>
          <a:bodyPr lIns="0" tIns="0" rIns="0" bIns="0" rtlCol="0" anchor="t">
            <a:spAutoFit/>
          </a:bodyPr>
          <a:lstStyle/>
          <a:p>
            <a:pPr algn="ctr">
              <a:lnSpc>
                <a:spcPts val="4320"/>
              </a:lnSpc>
            </a:pPr>
            <a:r>
              <a:rPr lang="en-US" sz="3600" dirty="0">
                <a:solidFill>
                  <a:srgbClr val="FFFFFF"/>
                </a:solidFill>
                <a:latin typeface="Public Sans Bold Italics"/>
              </a:rPr>
              <a:t>Submission </a:t>
            </a:r>
            <a:r>
              <a:rPr lang="en-US" sz="3600" dirty="0" err="1">
                <a:solidFill>
                  <a:srgbClr val="FFFFFF"/>
                </a:solidFill>
                <a:latin typeface="Public Sans Bold Italics"/>
              </a:rPr>
              <a:t>Github</a:t>
            </a:r>
            <a:endParaRPr lang="en-US" sz="3600" dirty="0">
              <a:solidFill>
                <a:srgbClr val="FFFFFF"/>
              </a:solidFill>
              <a:latin typeface="Public Sans Bold Italics"/>
            </a:endParaRPr>
          </a:p>
        </p:txBody>
      </p:sp>
      <p:sp>
        <p:nvSpPr>
          <p:cNvPr id="10" name="TextBox 10"/>
          <p:cNvSpPr txBox="1"/>
          <p:nvPr/>
        </p:nvSpPr>
        <p:spPr>
          <a:xfrm>
            <a:off x="7924800" y="4246067"/>
            <a:ext cx="6360315" cy="409536"/>
          </a:xfrm>
          <a:prstGeom prst="rect">
            <a:avLst/>
          </a:prstGeom>
        </p:spPr>
        <p:txBody>
          <a:bodyPr wrap="square" lIns="0" tIns="0" rIns="0" bIns="0" rtlCol="0" anchor="t">
            <a:spAutoFit/>
          </a:bodyPr>
          <a:lstStyle/>
          <a:p>
            <a:pPr algn="ctr">
              <a:lnSpc>
                <a:spcPts val="3359"/>
              </a:lnSpc>
            </a:pPr>
            <a:endParaRPr lang="en-US" sz="2799" dirty="0">
              <a:solidFill>
                <a:srgbClr val="BD8738"/>
              </a:solidFill>
              <a:latin typeface="Public Sans Bold Italics"/>
            </a:endParaRPr>
          </a:p>
        </p:txBody>
      </p:sp>
      <p:sp>
        <p:nvSpPr>
          <p:cNvPr id="13" name="TextBox 12">
            <a:extLst>
              <a:ext uri="{FF2B5EF4-FFF2-40B4-BE49-F238E27FC236}">
                <a16:creationId xmlns:a16="http://schemas.microsoft.com/office/drawing/2014/main" id="{B797DDFE-06B3-FCB8-5860-FC7661C54A15}"/>
              </a:ext>
            </a:extLst>
          </p:cNvPr>
          <p:cNvSpPr txBox="1"/>
          <p:nvPr/>
        </p:nvSpPr>
        <p:spPr>
          <a:xfrm>
            <a:off x="8760543" y="3570514"/>
            <a:ext cx="4645742" cy="1569660"/>
          </a:xfrm>
          <a:prstGeom prst="rect">
            <a:avLst/>
          </a:prstGeom>
          <a:noFill/>
        </p:spPr>
        <p:txBody>
          <a:bodyPr wrap="square" rtlCol="0">
            <a:spAutoFit/>
          </a:bodyPr>
          <a:lstStyle/>
          <a:p>
            <a:r>
              <a:rPr lang="en-IN" sz="3200" dirty="0">
                <a:hlinkClick r:id="rId6"/>
              </a:rPr>
              <a:t>https://github.com/subha-03/Jobsearch-App/tree/main/TASK4</a:t>
            </a:r>
            <a:endParaRPr lang="en-IN" sz="3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r="-17"/>
            </a:stretch>
          </a:blipFill>
        </p:spPr>
        <p:txBody>
          <a:bodyPr/>
          <a:lstStyle/>
          <a:p>
            <a:endParaRPr lang="en-IN"/>
          </a:p>
        </p:txBody>
      </p:sp>
      <p:sp>
        <p:nvSpPr>
          <p:cNvPr id="3" name="Freeform 3"/>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r="-17"/>
            </a:stretch>
          </a:blipFill>
        </p:spPr>
        <p:txBody>
          <a:bodyPr/>
          <a:lstStyle/>
          <a:p>
            <a:endParaRPr lang="en-IN"/>
          </a:p>
        </p:txBody>
      </p:sp>
      <p:sp>
        <p:nvSpPr>
          <p:cNvPr id="4" name="Freeform 4"/>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r="-17"/>
            </a:stretch>
          </a:blipFill>
        </p:spPr>
        <p:txBody>
          <a:bodyPr/>
          <a:lstStyle/>
          <a:p>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578</Words>
  <Application>Microsoft Office PowerPoint</Application>
  <PresentationFormat>Custom</PresentationFormat>
  <Paragraphs>63</Paragraphs>
  <Slides>7</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vt:i4>
      </vt:variant>
    </vt:vector>
  </HeadingPairs>
  <TitlesOfParts>
    <vt:vector size="17" baseType="lpstr">
      <vt:lpstr>Arial</vt:lpstr>
      <vt:lpstr>Arial Bold</vt:lpstr>
      <vt:lpstr>Arimo</vt:lpstr>
      <vt:lpstr>Calibri</vt:lpstr>
      <vt:lpstr>EB Garamond</vt:lpstr>
      <vt:lpstr>EB Garamond Bold</vt:lpstr>
      <vt:lpstr>EB Garamond Medium</vt:lpstr>
      <vt:lpstr>Public Sans Bold</vt:lpstr>
      <vt:lpstr>Public Sans Bold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SUBHA SRI</cp:lastModifiedBy>
  <cp:revision>1</cp:revision>
  <dcterms:modified xsi:type="dcterms:W3CDTF">2023-11-22T14:24:12Z</dcterms:modified>
</cp:coreProperties>
</file>